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embeddedFontLst>
    <p:embeddedFont>
      <p:font typeface="Century Gothic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CenturyGothic-bold.fntdata"/><Relationship Id="rId25" Type="http://schemas.openxmlformats.org/officeDocument/2006/relationships/font" Target="fonts/CenturyGothic-regular.fntdata"/><Relationship Id="rId28" Type="http://schemas.openxmlformats.org/officeDocument/2006/relationships/font" Target="fonts/CenturyGothic-boldItalic.fntdata"/><Relationship Id="rId27" Type="http://schemas.openxmlformats.org/officeDocument/2006/relationships/font" Target="fonts/CenturyGothic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3ad7635ba1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3ad7635ba1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13ad7635ba1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ad7635ba1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3ad7635ba1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13ad7635ba1_0_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3ad7635ba1_0_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3ad7635ba1_0_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13ad7635ba1_0_8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ad7635ba1_0_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3ad7635ba1_0_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g13ad7635ba1_0_9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3ad7635ba1_0_1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3ad7635ba1_0_1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13ad7635ba1_0_10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3ad7635ba1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3ad7635ba1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13ad7635ba1_3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3ad7635ba1_0_1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3ad7635ba1_0_1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13ad7635ba1_0_1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Take the average loss of the regressor and yield a pretty good answer. </a:t>
            </a:r>
            <a:endParaRPr sz="12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ADADAD"/>
                </a:solidFill>
              </a:rPr>
              <a:t>1%,10%,50%,100%增加相对比</a:t>
            </a:r>
            <a:endParaRPr sz="1800">
              <a:solidFill>
                <a:srgbClr val="ADADA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3ad7635ba1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13ad7635b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Nonlinear: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10 dollars in a needy family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1 million for a billionaire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3acc1ae9b6_7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3acc1ae9b6_7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13acc1ae9b6_7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3acc1ae9b6_7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3acc1ae9b6_7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13acc1ae9b6_7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ad7635ba1_0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ad7635ba1_0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13ad7635ba1_0_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"/>
          <p:cNvSpPr txBox="1"/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"/>
          <p:cNvSpPr txBox="1"/>
          <p:nvPr>
            <p:ph idx="1" type="subTitle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5" name="Google Shape;45;p2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"/>
          <p:cNvSpPr/>
          <p:nvPr/>
        </p:nvSpPr>
        <p:spPr>
          <a:xfrm>
            <a:off x="0" y="4323810"/>
            <a:ext cx="1744652" cy="778589"/>
          </a:xfrm>
          <a:custGeom>
            <a:rect b="b" l="l" r="r" t="t"/>
            <a:pathLst>
              <a:path extrusionOk="0" h="166" w="372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531812" y="4529540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1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1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1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/>
          <p:nvPr>
            <p:ph type="title"/>
          </p:nvPr>
        </p:nvSpPr>
        <p:spPr>
          <a:xfrm>
            <a:off x="2589212" y="446088"/>
            <a:ext cx="3505199" cy="9763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Century Gothic"/>
              <a:buNone/>
              <a:defRPr b="0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2"/>
          <p:cNvSpPr txBox="1"/>
          <p:nvPr>
            <p:ph idx="1" type="body"/>
          </p:nvPr>
        </p:nvSpPr>
        <p:spPr>
          <a:xfrm>
            <a:off x="6323012" y="446088"/>
            <a:ext cx="5181600" cy="54149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114" name="Google Shape;114;p12"/>
          <p:cNvSpPr txBox="1"/>
          <p:nvPr>
            <p:ph idx="2" type="body"/>
          </p:nvPr>
        </p:nvSpPr>
        <p:spPr>
          <a:xfrm>
            <a:off x="2589212" y="1598613"/>
            <a:ext cx="3505199" cy="4262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15" name="Google Shape;115;p12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2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2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2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"/>
          <p:cNvSpPr txBox="1"/>
          <p:nvPr>
            <p:ph type="title"/>
          </p:nvPr>
        </p:nvSpPr>
        <p:spPr>
          <a:xfrm>
            <a:off x="2589213" y="4800600"/>
            <a:ext cx="8915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3"/>
          <p:cNvSpPr/>
          <p:nvPr>
            <p:ph idx="2" type="pic"/>
          </p:nvPr>
        </p:nvSpPr>
        <p:spPr>
          <a:xfrm>
            <a:off x="2589212" y="634965"/>
            <a:ext cx="8915400" cy="385497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3"/>
          <p:cNvSpPr txBox="1"/>
          <p:nvPr>
            <p:ph idx="1" type="body"/>
          </p:nvPr>
        </p:nvSpPr>
        <p:spPr>
          <a:xfrm>
            <a:off x="2589213" y="5367338"/>
            <a:ext cx="8915400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23" name="Google Shape;123;p13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3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3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3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描述">
  <p:cSld name="标题和描述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/>
          <p:nvPr>
            <p:ph type="title"/>
          </p:nvPr>
        </p:nvSpPr>
        <p:spPr>
          <a:xfrm>
            <a:off x="2589212" y="609600"/>
            <a:ext cx="8915399" cy="3117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4"/>
          <p:cNvSpPr txBox="1"/>
          <p:nvPr>
            <p:ph idx="1" type="body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0" name="Google Shape;130;p14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4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4"/>
          <p:cNvSpPr/>
          <p:nvPr/>
        </p:nvSpPr>
        <p:spPr>
          <a:xfrm flipH="1" rot="10800000">
            <a:off x="-4189" y="31781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4"/>
          <p:cNvSpPr txBox="1"/>
          <p:nvPr>
            <p:ph idx="12" type="sldNum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带描述的引言">
  <p:cSld name="带描述的引言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 txBox="1"/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5"/>
          <p:cNvSpPr txBox="1"/>
          <p:nvPr>
            <p:ph idx="1" type="body"/>
          </p:nvPr>
        </p:nvSpPr>
        <p:spPr>
          <a:xfrm>
            <a:off x="3275012" y="3505200"/>
            <a:ext cx="753655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 sz="16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137" name="Google Shape;137;p15"/>
          <p:cNvSpPr txBox="1"/>
          <p:nvPr>
            <p:ph idx="2" type="body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8" name="Google Shape;138;p15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5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5"/>
          <p:cNvSpPr/>
          <p:nvPr/>
        </p:nvSpPr>
        <p:spPr>
          <a:xfrm flipH="1" rot="10800000">
            <a:off x="-4189" y="31781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5"/>
          <p:cNvSpPr txBox="1"/>
          <p:nvPr>
            <p:ph idx="12" type="sldNum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p15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43" name="Google Shape;143;p15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名片">
  <p:cSld name="名片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/>
          <p:nvPr>
            <p:ph type="title"/>
          </p:nvPr>
        </p:nvSpPr>
        <p:spPr>
          <a:xfrm>
            <a:off x="2589213" y="2438400"/>
            <a:ext cx="8915400" cy="272484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6"/>
          <p:cNvSpPr txBox="1"/>
          <p:nvPr>
            <p:ph idx="1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147" name="Google Shape;147;p16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6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6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言名片">
  <p:cSld name="引言名片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154" name="Google Shape;154;p17"/>
          <p:cNvSpPr txBox="1"/>
          <p:nvPr>
            <p:ph idx="2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155" name="Google Shape;155;p17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7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7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9" name="Google Shape;159;p17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60" name="Google Shape;160;p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真或假">
  <p:cSld name="真或假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2589212" y="627407"/>
            <a:ext cx="8915399" cy="2880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8"/>
          <p:cNvSpPr txBox="1"/>
          <p:nvPr>
            <p:ph idx="1" type="body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164" name="Google Shape;164;p18"/>
          <p:cNvSpPr txBox="1"/>
          <p:nvPr>
            <p:ph idx="2" type="body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165" name="Google Shape;165;p18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8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18"/>
          <p:cNvSpPr/>
          <p:nvPr/>
        </p:nvSpPr>
        <p:spPr>
          <a:xfrm flipH="1" rot="10800000">
            <a:off x="-4189" y="491172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 txBox="1"/>
          <p:nvPr>
            <p:ph idx="12" type="sldNum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"/>
          <p:cNvSpPr txBox="1"/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"/>
          <p:cNvSpPr txBox="1"/>
          <p:nvPr>
            <p:ph idx="1" type="body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52" name="Google Shape;52;p3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59" name="Google Shape;59;p4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4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" name="Google Shape;65;p5"/>
          <p:cNvSpPr txBox="1"/>
          <p:nvPr>
            <p:ph type="title"/>
          </p:nvPr>
        </p:nvSpPr>
        <p:spPr>
          <a:xfrm>
            <a:off x="415600" y="421233"/>
            <a:ext cx="11360800" cy="110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9pPr>
          </a:lstStyle>
          <a:p/>
        </p:txBody>
      </p:sp>
      <p:sp>
        <p:nvSpPr>
          <p:cNvPr id="66" name="Google Shape;66;p5"/>
          <p:cNvSpPr txBox="1"/>
          <p:nvPr>
            <p:ph idx="1" type="body"/>
          </p:nvPr>
        </p:nvSpPr>
        <p:spPr>
          <a:xfrm>
            <a:off x="415600" y="1633633"/>
            <a:ext cx="11360800" cy="44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5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algn="r">
              <a:buClr>
                <a:srgbClr val="FEFFFF"/>
              </a:buClr>
              <a:buSzPts val="2000"/>
              <a:buFont typeface="Century Gothic"/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r">
              <a:buClr>
                <a:srgbClr val="FEFFFF"/>
              </a:buClr>
              <a:buSzPts val="2000"/>
              <a:buFont typeface="Century Gothic"/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r">
              <a:buClr>
                <a:srgbClr val="FEFFFF"/>
              </a:buClr>
              <a:buSzPts val="2000"/>
              <a:buFont typeface="Century Gothic"/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r">
              <a:buClr>
                <a:srgbClr val="FEFFFF"/>
              </a:buClr>
              <a:buSzPts val="2000"/>
              <a:buFont typeface="Century Gothic"/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r">
              <a:buClr>
                <a:srgbClr val="FEFFFF"/>
              </a:buClr>
              <a:buSzPts val="2000"/>
              <a:buFont typeface="Century Gothic"/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r">
              <a:buClr>
                <a:srgbClr val="FEFFFF"/>
              </a:buClr>
              <a:buSzPts val="2000"/>
              <a:buFont typeface="Century Gothic"/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r">
              <a:buClr>
                <a:srgbClr val="FEFFFF"/>
              </a:buClr>
              <a:buSzPts val="2000"/>
              <a:buFont typeface="Century Gothic"/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r">
              <a:buClr>
                <a:srgbClr val="FEFFFF"/>
              </a:buClr>
              <a:buSzPts val="2000"/>
              <a:buFont typeface="Century Gothic"/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r">
              <a:buClr>
                <a:srgbClr val="FEFFFF"/>
              </a:buClr>
              <a:buSzPts val="2000"/>
              <a:buFont typeface="Century Gothic"/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竖排标题与文本" type="vertTitleAndTx">
  <p:cSld name="VERTICAL_TITLE_AND_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 txBox="1"/>
          <p:nvPr>
            <p:ph type="title"/>
          </p:nvPr>
        </p:nvSpPr>
        <p:spPr>
          <a:xfrm rot="5400000">
            <a:off x="7756704" y="2165513"/>
            <a:ext cx="5283817" cy="2207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"/>
          <p:cNvSpPr txBox="1"/>
          <p:nvPr>
            <p:ph idx="1" type="body"/>
          </p:nvPr>
        </p:nvSpPr>
        <p:spPr>
          <a:xfrm rot="5400000">
            <a:off x="3185803" y="30814"/>
            <a:ext cx="5283817" cy="6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71" name="Google Shape;71;p6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6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6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7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7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7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7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/>
          <p:nvPr>
            <p:ph type="title"/>
          </p:nvPr>
        </p:nvSpPr>
        <p:spPr>
          <a:xfrm>
            <a:off x="2589212" y="2058750"/>
            <a:ext cx="8915399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8"/>
          <p:cNvSpPr txBox="1"/>
          <p:nvPr>
            <p:ph idx="1" type="body"/>
          </p:nvPr>
        </p:nvSpPr>
        <p:spPr>
          <a:xfrm>
            <a:off x="2589212" y="3530129"/>
            <a:ext cx="891539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595959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4" name="Google Shape;84;p8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8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8"/>
          <p:cNvSpPr/>
          <p:nvPr/>
        </p:nvSpPr>
        <p:spPr>
          <a:xfrm flipH="1" rot="10800000">
            <a:off x="-4189" y="31781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 txBox="1"/>
          <p:nvPr>
            <p:ph idx="12" type="sldNum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9"/>
          <p:cNvSpPr txBox="1"/>
          <p:nvPr>
            <p:ph idx="1" type="body"/>
          </p:nvPr>
        </p:nvSpPr>
        <p:spPr>
          <a:xfrm>
            <a:off x="2589212" y="2133600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91" name="Google Shape;91;p9"/>
          <p:cNvSpPr txBox="1"/>
          <p:nvPr>
            <p:ph idx="2" type="body"/>
          </p:nvPr>
        </p:nvSpPr>
        <p:spPr>
          <a:xfrm>
            <a:off x="7190747" y="2126222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92" name="Google Shape;92;p9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9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9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9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0"/>
          <p:cNvSpPr txBox="1"/>
          <p:nvPr>
            <p:ph idx="1" type="body"/>
          </p:nvPr>
        </p:nvSpPr>
        <p:spPr>
          <a:xfrm>
            <a:off x="2939373" y="1972703"/>
            <a:ext cx="399273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99" name="Google Shape;99;p10"/>
          <p:cNvSpPr txBox="1"/>
          <p:nvPr>
            <p:ph idx="2" type="body"/>
          </p:nvPr>
        </p:nvSpPr>
        <p:spPr>
          <a:xfrm>
            <a:off x="2589212" y="2548966"/>
            <a:ext cx="4342893" cy="33540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100" name="Google Shape;100;p10"/>
          <p:cNvSpPr txBox="1"/>
          <p:nvPr>
            <p:ph idx="3" type="body"/>
          </p:nvPr>
        </p:nvSpPr>
        <p:spPr>
          <a:xfrm>
            <a:off x="7506629" y="1969475"/>
            <a:ext cx="399900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240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01" name="Google Shape;101;p10"/>
          <p:cNvSpPr txBox="1"/>
          <p:nvPr>
            <p:ph idx="4" type="body"/>
          </p:nvPr>
        </p:nvSpPr>
        <p:spPr>
          <a:xfrm>
            <a:off x="7166957" y="2545738"/>
            <a:ext cx="4338674" cy="33540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indent="-342900" lvl="8" marL="41148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/>
        </p:txBody>
      </p:sp>
      <p:sp>
        <p:nvSpPr>
          <p:cNvPr id="102" name="Google Shape;102;p10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0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11" name="Google Shape;11;p1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73338" y="2817813"/>
              <a:ext cx="700088" cy="2835275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3148013" y="1282700"/>
              <a:ext cx="1768475" cy="3448050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Google Shape;23;p1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24" name="Google Shape;24;p1"/>
            <p:cNvSpPr/>
            <p:nvPr/>
          </p:nvSpPr>
          <p:spPr>
            <a:xfrm>
              <a:off x="6627813" y="194833"/>
              <a:ext cx="409575" cy="3646488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7037388" y="3811588"/>
              <a:ext cx="457200" cy="1852613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1"/>
          <p:cNvSpPr txBox="1"/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" name="Google Shape;38;p1"/>
          <p:cNvSpPr txBox="1"/>
          <p:nvPr>
            <p:ph idx="1" type="body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302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9" name="Google Shape;39;p1"/>
          <p:cNvSpPr txBox="1"/>
          <p:nvPr>
            <p:ph idx="10" type="dt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0" name="Google Shape;40;p1"/>
          <p:cNvSpPr txBox="1"/>
          <p:nvPr>
            <p:ph idx="11" type="ftr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1" name="Google Shape;41;p1"/>
          <p:cNvSpPr txBox="1"/>
          <p:nvPr>
            <p:ph idx="12" type="sldNum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Century Gothic"/>
              <a:buNone/>
            </a:pPr>
            <a:r>
              <a:rPr b="1" lang="en-US" sz="4400"/>
              <a:t>Life Expectancy Report</a:t>
            </a:r>
            <a:br>
              <a:rPr lang="en-US" sz="1800">
                <a:latin typeface="Calibri"/>
                <a:ea typeface="Calibri"/>
                <a:cs typeface="Calibri"/>
                <a:sym typeface="Calibri"/>
              </a:rPr>
            </a:br>
            <a:endParaRPr/>
          </a:p>
        </p:txBody>
      </p:sp>
      <p:sp>
        <p:nvSpPr>
          <p:cNvPr id="174" name="Google Shape;174;p19"/>
          <p:cNvSpPr txBox="1"/>
          <p:nvPr>
            <p:ph idx="1" type="subTitle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Bin Xu, Di Kang,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Jiahua Zhang,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Yiwei Zhang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/>
          <p:nvPr>
            <p:ph type="title"/>
          </p:nvPr>
        </p:nvSpPr>
        <p:spPr>
          <a:xfrm>
            <a:off x="2005924" y="352085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Set up test set and training set, 80% for testing, 20% for trainning</a:t>
            </a:r>
            <a:endParaRPr/>
          </a:p>
        </p:txBody>
      </p:sp>
      <p:sp>
        <p:nvSpPr>
          <p:cNvPr id="341" name="Google Shape;341;p28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429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42" name="Google Shape;3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4850" y="1633075"/>
            <a:ext cx="8776325" cy="512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9"/>
          <p:cNvSpPr txBox="1"/>
          <p:nvPr>
            <p:ph type="title"/>
          </p:nvPr>
        </p:nvSpPr>
        <p:spPr>
          <a:xfrm>
            <a:off x="1783275" y="266174"/>
            <a:ext cx="8915400" cy="149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transfer the </a:t>
            </a:r>
            <a:r>
              <a:rPr lang="en-US"/>
              <a:t>filtered training and testing data to pickle file, it is a way to serialize then data</a:t>
            </a:r>
            <a:endParaRPr/>
          </a:p>
        </p:txBody>
      </p:sp>
      <p:sp>
        <p:nvSpPr>
          <p:cNvPr id="349" name="Google Shape;349;p29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014" y="1818625"/>
            <a:ext cx="7453974" cy="487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0"/>
          <p:cNvSpPr txBox="1"/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0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8" name="Google Shape;3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250" y="372250"/>
            <a:ext cx="8995401" cy="588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1"/>
          <p:cNvSpPr txBox="1"/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 the </a:t>
            </a:r>
            <a:r>
              <a:rPr lang="en-US"/>
              <a:t>training</a:t>
            </a:r>
            <a:r>
              <a:rPr lang="en-US"/>
              <a:t> y and x</a:t>
            </a:r>
            <a:endParaRPr/>
          </a:p>
        </p:txBody>
      </p:sp>
      <p:sp>
        <p:nvSpPr>
          <p:cNvPr id="365" name="Google Shape;365;p31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7075" y="1905099"/>
            <a:ext cx="10087352" cy="445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2"/>
          <p:cNvSpPr txBox="1"/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model to train data</a:t>
            </a:r>
            <a:endParaRPr/>
          </a:p>
        </p:txBody>
      </p:sp>
      <p:sp>
        <p:nvSpPr>
          <p:cNvPr id="373" name="Google Shape;373;p32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050" y="1764225"/>
            <a:ext cx="10130301" cy="462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/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calculate the importance of every feature:16 : thinness  1-19 years, 11 : Total expenditure, 0： Adult Mortality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381" name="Google Shape;381;p33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5975" y="2133600"/>
            <a:ext cx="7603725" cy="4458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4"/>
          <p:cNvSpPr txBox="1"/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calculate the importance of updating testing data</a:t>
            </a:r>
            <a:endParaRPr/>
          </a:p>
        </p:txBody>
      </p:sp>
      <p:sp>
        <p:nvSpPr>
          <p:cNvPr id="389" name="Google Shape;389;p34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0" name="Google Shape;39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4199" y="2133598"/>
            <a:ext cx="9156724" cy="376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5"/>
          <p:cNvSpPr txBox="1"/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5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8" name="Google Shape;3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250" y="2003476"/>
            <a:ext cx="10073024" cy="414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6"/>
          <p:cNvSpPr/>
          <p:nvPr/>
        </p:nvSpPr>
        <p:spPr>
          <a:xfrm>
            <a:off x="2" y="0"/>
            <a:ext cx="12191998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DE6C3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4" name="Google Shape;404;p36"/>
          <p:cNvSpPr txBox="1"/>
          <p:nvPr>
            <p:ph type="title"/>
          </p:nvPr>
        </p:nvSpPr>
        <p:spPr>
          <a:xfrm>
            <a:off x="3373062" y="624110"/>
            <a:ext cx="8131550" cy="128089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405" name="Google Shape;405;p36"/>
          <p:cNvSpPr/>
          <p:nvPr/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406" name="Google Shape;406;p36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07" name="Google Shape;407;p36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6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2573338" y="2817813"/>
              <a:ext cx="700088" cy="2835275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6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6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6"/>
            <p:cNvSpPr/>
            <p:nvPr/>
          </p:nvSpPr>
          <p:spPr>
            <a:xfrm>
              <a:off x="3148013" y="1282700"/>
              <a:ext cx="1768475" cy="3448050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6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6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6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9" name="Google Shape;419;p36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420" name="Google Shape;420;p36"/>
            <p:cNvSpPr/>
            <p:nvPr/>
          </p:nvSpPr>
          <p:spPr>
            <a:xfrm>
              <a:off x="6627813" y="194833"/>
              <a:ext cx="409575" cy="3646488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6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6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6"/>
            <p:cNvSpPr/>
            <p:nvPr/>
          </p:nvSpPr>
          <p:spPr>
            <a:xfrm>
              <a:off x="7037388" y="3811588"/>
              <a:ext cx="457200" cy="1852613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6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6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2" name="Google Shape;432;p36"/>
          <p:cNvSpPr/>
          <p:nvPr/>
        </p:nvSpPr>
        <p:spPr>
          <a:xfrm flipH="1" rot="10800000">
            <a:off x="-159" y="3411452"/>
            <a:ext cx="1098194" cy="514066"/>
          </a:xfrm>
          <a:custGeom>
            <a:rect b="b" l="l" r="r" t="t"/>
            <a:pathLst>
              <a:path extrusionOk="0" h="10168" w="6883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6"/>
          <p:cNvSpPr txBox="1"/>
          <p:nvPr>
            <p:ph idx="1" type="body"/>
          </p:nvPr>
        </p:nvSpPr>
        <p:spPr>
          <a:xfrm>
            <a:off x="3373062" y="2133600"/>
            <a:ext cx="8131550" cy="3777622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/>
              <a:t>Average difference on testing set: 0.7%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/>
              <a:t>Average of (abs(predicted_y - actual_y) / actual_y)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/>
              <a:t>Coefficient of determination R² (forest score): 0.95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/>
              <a:t>Better accuracy the closer it is to 1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/>
              <a:t>R² = (1 -  u/v)</a:t>
            </a:r>
            <a:endParaRPr/>
          </a:p>
          <a:p>
            <a:pPr indent="-228600" lvl="2" marL="1143000" rtl="0" algn="l">
              <a:spcBef>
                <a:spcPts val="1000"/>
              </a:spcBef>
              <a:spcAft>
                <a:spcPts val="0"/>
              </a:spcAft>
              <a:buSzPts val="1400"/>
              <a:buChar char="🠶"/>
            </a:pPr>
            <a:r>
              <a:rPr lang="en-US"/>
              <a:t>u defined as the residual sum of squares ((y_true - y_pred) ** 2).sum()</a:t>
            </a:r>
            <a:endParaRPr/>
          </a:p>
          <a:p>
            <a:pPr indent="-228600" lvl="2" marL="1143000" rtl="0" algn="l">
              <a:spcBef>
                <a:spcPts val="1000"/>
              </a:spcBef>
              <a:spcAft>
                <a:spcPts val="0"/>
              </a:spcAft>
              <a:buSzPts val="1400"/>
              <a:buChar char="🠶"/>
            </a:pPr>
            <a:r>
              <a:rPr lang="en-US"/>
              <a:t>v defined as the total sum of squares ((y_true - y_true.mean()) ** 2).sum()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438;p37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39" name="Google Shape;439;p37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7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7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7"/>
            <p:cNvSpPr/>
            <p:nvPr/>
          </p:nvSpPr>
          <p:spPr>
            <a:xfrm>
              <a:off x="2573338" y="2817813"/>
              <a:ext cx="700088" cy="2835275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7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7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7"/>
            <p:cNvSpPr/>
            <p:nvPr/>
          </p:nvSpPr>
          <p:spPr>
            <a:xfrm>
              <a:off x="3148013" y="1282700"/>
              <a:ext cx="1768475" cy="3448050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7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7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" name="Google Shape;451;p37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452" name="Google Shape;452;p37"/>
            <p:cNvSpPr/>
            <p:nvPr/>
          </p:nvSpPr>
          <p:spPr>
            <a:xfrm>
              <a:off x="6627813" y="194833"/>
              <a:ext cx="409575" cy="3646488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7"/>
            <p:cNvSpPr/>
            <p:nvPr/>
          </p:nvSpPr>
          <p:spPr>
            <a:xfrm>
              <a:off x="7037388" y="3811588"/>
              <a:ext cx="457200" cy="1852613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7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7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7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37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7"/>
          <p:cNvSpPr/>
          <p:nvPr/>
        </p:nvSpPr>
        <p:spPr>
          <a:xfrm flipH="1" rot="10800000">
            <a:off x="-4189" y="714375"/>
            <a:ext cx="1588527" cy="507297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7"/>
          <p:cNvSpPr/>
          <p:nvPr/>
        </p:nvSpPr>
        <p:spPr>
          <a:xfrm>
            <a:off x="1" y="0"/>
            <a:ext cx="4654295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7" name="Google Shape;467;p37"/>
          <p:cNvSpPr txBox="1"/>
          <p:nvPr>
            <p:ph type="title"/>
          </p:nvPr>
        </p:nvSpPr>
        <p:spPr>
          <a:xfrm>
            <a:off x="1433889" y="1059872"/>
            <a:ext cx="3012216" cy="48513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200"/>
              <a:buFont typeface="Century Gothic"/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468" name="Google Shape;468;p37"/>
          <p:cNvSpPr/>
          <p:nvPr/>
        </p:nvSpPr>
        <p:spPr>
          <a:xfrm flipH="1" rot="10800000">
            <a:off x="-159" y="1149203"/>
            <a:ext cx="1098194" cy="514066"/>
          </a:xfrm>
          <a:custGeom>
            <a:rect b="b" l="l" r="r" t="t"/>
            <a:pathLst>
              <a:path extrusionOk="0" h="10168" w="6883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37"/>
          <p:cNvSpPr txBox="1"/>
          <p:nvPr>
            <p:ph idx="1" type="body"/>
          </p:nvPr>
        </p:nvSpPr>
        <p:spPr>
          <a:xfrm>
            <a:off x="5280368" y="1059872"/>
            <a:ext cx="6224244" cy="485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most important features  which influence the world:</a:t>
            </a:r>
            <a:endParaRPr/>
          </a:p>
          <a:p>
            <a:pPr indent="-423322" lvl="1" marL="1219169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0: Adult Mortality</a:t>
            </a:r>
            <a:endParaRPr/>
          </a:p>
          <a:p>
            <a:pPr indent="-423322" lvl="1" marL="1219169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11: Total expenditure</a:t>
            </a:r>
            <a:endParaRPr/>
          </a:p>
          <a:p>
            <a:pPr indent="-423322" lvl="1" marL="1219169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16: Thinness (under 19 years old)</a:t>
            </a:r>
            <a:endParaRPr/>
          </a:p>
        </p:txBody>
      </p:sp>
      <p:pic>
        <p:nvPicPr>
          <p:cNvPr id="470" name="Google Shape;47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675" y="1826850"/>
            <a:ext cx="3575901" cy="418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/>
          <p:nvPr/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0" name="Google Shape;180;p20"/>
          <p:cNvSpPr txBox="1"/>
          <p:nvPr>
            <p:ph type="title"/>
          </p:nvPr>
        </p:nvSpPr>
        <p:spPr>
          <a:xfrm>
            <a:off x="1010582" y="942071"/>
            <a:ext cx="3256500" cy="49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8533E"/>
              </a:buClr>
              <a:buSzPts val="3600"/>
              <a:buFont typeface="Century Gothic"/>
              <a:buNone/>
            </a:pPr>
            <a:r>
              <a:rPr lang="en-US">
                <a:solidFill>
                  <a:srgbClr val="58533E"/>
                </a:solidFill>
              </a:rPr>
              <a:t>Data from Kaggle</a:t>
            </a:r>
            <a:endParaRPr/>
          </a:p>
        </p:txBody>
      </p:sp>
      <p:sp>
        <p:nvSpPr>
          <p:cNvPr id="181" name="Google Shape;181;p20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2" name="Google Shape;182;p20"/>
          <p:cNvCxnSpPr/>
          <p:nvPr/>
        </p:nvCxnSpPr>
        <p:spPr>
          <a:xfrm>
            <a:off x="4654296" y="1871831"/>
            <a:ext cx="0" cy="3200400"/>
          </a:xfrm>
          <a:prstGeom prst="straightConnector1">
            <a:avLst/>
          </a:prstGeom>
          <a:noFill/>
          <a:ln cap="flat" cmpd="sng" w="158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83" name="Google Shape;183;p20"/>
          <p:cNvGrpSpPr/>
          <p:nvPr/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</p:grpSpPr>
        <p:sp>
          <p:nvSpPr>
            <p:cNvPr id="184" name="Google Shape;184;p20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2573338" y="2817813"/>
              <a:ext cx="700088" cy="2835275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3148014" y="468286"/>
              <a:ext cx="1768475" cy="4262464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6" name="Google Shape;196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4839" y="941388"/>
            <a:ext cx="6186972" cy="4970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" name="Google Shape;475;p38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76" name="Google Shape;476;p38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8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8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8"/>
            <p:cNvSpPr/>
            <p:nvPr/>
          </p:nvSpPr>
          <p:spPr>
            <a:xfrm>
              <a:off x="2573338" y="2817813"/>
              <a:ext cx="700088" cy="2835275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8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8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8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8"/>
            <p:cNvSpPr/>
            <p:nvPr/>
          </p:nvSpPr>
          <p:spPr>
            <a:xfrm>
              <a:off x="3148013" y="1282700"/>
              <a:ext cx="1768475" cy="3448050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8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8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8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38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489" name="Google Shape;489;p38"/>
            <p:cNvSpPr/>
            <p:nvPr/>
          </p:nvSpPr>
          <p:spPr>
            <a:xfrm>
              <a:off x="6627813" y="194833"/>
              <a:ext cx="409575" cy="3646488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8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8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8"/>
            <p:cNvSpPr/>
            <p:nvPr/>
          </p:nvSpPr>
          <p:spPr>
            <a:xfrm>
              <a:off x="7037388" y="3811588"/>
              <a:ext cx="457200" cy="1852613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8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8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8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8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8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8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8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8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" name="Google Shape;501;p38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8"/>
          <p:cNvSpPr/>
          <p:nvPr/>
        </p:nvSpPr>
        <p:spPr>
          <a:xfrm>
            <a:off x="0" y="4323810"/>
            <a:ext cx="1744652" cy="778589"/>
          </a:xfrm>
          <a:custGeom>
            <a:rect b="b" l="l" r="r" t="t"/>
            <a:pathLst>
              <a:path extrusionOk="0" h="166" w="372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38"/>
          <p:cNvSpPr/>
          <p:nvPr/>
        </p:nvSpPr>
        <p:spPr>
          <a:xfrm>
            <a:off x="2" y="0"/>
            <a:ext cx="12191998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DE6C3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4" name="Google Shape;504;p38"/>
          <p:cNvSpPr txBox="1"/>
          <p:nvPr>
            <p:ph type="title"/>
          </p:nvPr>
        </p:nvSpPr>
        <p:spPr>
          <a:xfrm>
            <a:off x="3373062" y="1864865"/>
            <a:ext cx="8131550" cy="22627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</a:pPr>
            <a:r>
              <a:rPr lang="en-US" sz="5400"/>
              <a:t>Thanks you</a:t>
            </a:r>
            <a:endParaRPr/>
          </a:p>
        </p:txBody>
      </p:sp>
      <p:sp>
        <p:nvSpPr>
          <p:cNvPr id="505" name="Google Shape;505;p38"/>
          <p:cNvSpPr/>
          <p:nvPr/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506" name="Google Shape;506;p38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07" name="Google Shape;507;p38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8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8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8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8"/>
            <p:cNvSpPr/>
            <p:nvPr/>
          </p:nvSpPr>
          <p:spPr>
            <a:xfrm>
              <a:off x="2573338" y="2817813"/>
              <a:ext cx="700088" cy="2835275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8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8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8"/>
            <p:cNvSpPr/>
            <p:nvPr/>
          </p:nvSpPr>
          <p:spPr>
            <a:xfrm>
              <a:off x="3148013" y="1282700"/>
              <a:ext cx="1768475" cy="3448050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8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8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rgbClr val="B1AB92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" name="Google Shape;519;p38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520" name="Google Shape;520;p38"/>
            <p:cNvSpPr/>
            <p:nvPr/>
          </p:nvSpPr>
          <p:spPr>
            <a:xfrm>
              <a:off x="6627813" y="194833"/>
              <a:ext cx="409575" cy="3646488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8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7037388" y="3811588"/>
              <a:ext cx="457200" cy="1852613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rgbClr val="58533E">
                <a:alpha val="6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38"/>
          <p:cNvSpPr/>
          <p:nvPr/>
        </p:nvSpPr>
        <p:spPr>
          <a:xfrm flipH="1" rot="10800000">
            <a:off x="-159" y="3411452"/>
            <a:ext cx="1098194" cy="514066"/>
          </a:xfrm>
          <a:custGeom>
            <a:rect b="b" l="l" r="r" t="t"/>
            <a:pathLst>
              <a:path extrusionOk="0" h="10168" w="6883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1"/>
          <p:cNvGrpSpPr/>
          <p:nvPr/>
        </p:nvGrpSpPr>
        <p:grpSpPr>
          <a:xfrm>
            <a:off x="-15" y="228598"/>
            <a:ext cx="2851500" cy="6638590"/>
            <a:chOff x="2487613" y="285750"/>
            <a:chExt cx="2428875" cy="5654676"/>
          </a:xfrm>
        </p:grpSpPr>
        <p:sp>
          <p:nvSpPr>
            <p:cNvPr id="202" name="Google Shape;202;p21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2573338" y="2817813"/>
              <a:ext cx="700088" cy="2835274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1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3148013" y="1282700"/>
              <a:ext cx="1768475" cy="3448051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1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1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21"/>
          <p:cNvGrpSpPr/>
          <p:nvPr/>
        </p:nvGrpSpPr>
        <p:grpSpPr>
          <a:xfrm>
            <a:off x="27048" y="-791"/>
            <a:ext cx="2356623" cy="6853886"/>
            <a:chOff x="6627813" y="194833"/>
            <a:chExt cx="1952625" cy="5678918"/>
          </a:xfrm>
        </p:grpSpPr>
        <p:sp>
          <p:nvSpPr>
            <p:cNvPr id="215" name="Google Shape;215;p21"/>
            <p:cNvSpPr/>
            <p:nvPr/>
          </p:nvSpPr>
          <p:spPr>
            <a:xfrm>
              <a:off x="6627813" y="194833"/>
              <a:ext cx="409575" cy="3646489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7037388" y="3811588"/>
              <a:ext cx="457200" cy="1852614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1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1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21"/>
          <p:cNvSpPr/>
          <p:nvPr/>
        </p:nvSpPr>
        <p:spPr>
          <a:xfrm>
            <a:off x="0" y="0"/>
            <a:ext cx="183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1"/>
          <p:cNvSpPr/>
          <p:nvPr/>
        </p:nvSpPr>
        <p:spPr>
          <a:xfrm flipH="1" rot="10800000">
            <a:off x="-4189" y="714372"/>
            <a:ext cx="1588529" cy="507300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1"/>
          <p:cNvSpPr/>
          <p:nvPr/>
        </p:nvSpPr>
        <p:spPr>
          <a:xfrm>
            <a:off x="-7620" y="-1"/>
            <a:ext cx="12207300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DE6C3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Vibrant green forest" id="230" name="Google Shape;230;p21"/>
          <p:cNvPicPr preferRelativeResize="0"/>
          <p:nvPr/>
        </p:nvPicPr>
        <p:blipFill rotWithShape="1">
          <a:blip r:embed="rId3">
            <a:alphaModFix amt="40000"/>
          </a:blip>
          <a:srcRect b="6952" l="0" r="0" t="8780"/>
          <a:stretch/>
        </p:blipFill>
        <p:spPr>
          <a:xfrm>
            <a:off x="20" y="10"/>
            <a:ext cx="12191980" cy="68579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1" name="Google Shape;231;p21"/>
          <p:cNvGrpSpPr/>
          <p:nvPr/>
        </p:nvGrpSpPr>
        <p:grpSpPr>
          <a:xfrm>
            <a:off x="-15" y="228598"/>
            <a:ext cx="2851500" cy="6638590"/>
            <a:chOff x="2487613" y="285750"/>
            <a:chExt cx="2428875" cy="5654676"/>
          </a:xfrm>
        </p:grpSpPr>
        <p:sp>
          <p:nvSpPr>
            <p:cNvPr id="232" name="Google Shape;232;p21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1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2573338" y="2817813"/>
              <a:ext cx="700088" cy="2835274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3148013" y="1282700"/>
              <a:ext cx="1768475" cy="3448051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21"/>
          <p:cNvSpPr txBox="1"/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200"/>
              <a:buFont typeface="Century Gothic"/>
              <a:buNone/>
            </a:pPr>
            <a:r>
              <a:rPr lang="en-US"/>
              <a:t>Approach</a:t>
            </a:r>
            <a:endParaRPr/>
          </a:p>
        </p:txBody>
      </p:sp>
      <p:grpSp>
        <p:nvGrpSpPr>
          <p:cNvPr id="245" name="Google Shape;245;p21"/>
          <p:cNvGrpSpPr/>
          <p:nvPr/>
        </p:nvGrpSpPr>
        <p:grpSpPr>
          <a:xfrm>
            <a:off x="27048" y="-791"/>
            <a:ext cx="2356623" cy="6853886"/>
            <a:chOff x="6627813" y="194833"/>
            <a:chExt cx="1952625" cy="5678918"/>
          </a:xfrm>
        </p:grpSpPr>
        <p:sp>
          <p:nvSpPr>
            <p:cNvPr id="246" name="Google Shape;246;p21"/>
            <p:cNvSpPr/>
            <p:nvPr/>
          </p:nvSpPr>
          <p:spPr>
            <a:xfrm>
              <a:off x="6627813" y="194833"/>
              <a:ext cx="409575" cy="3646489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7037388" y="3811588"/>
              <a:ext cx="457200" cy="1852614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1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1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1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1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21"/>
          <p:cNvSpPr/>
          <p:nvPr/>
        </p:nvSpPr>
        <p:spPr>
          <a:xfrm>
            <a:off x="0" y="0"/>
            <a:ext cx="183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/>
          <p:nvPr/>
        </p:nvSpPr>
        <p:spPr>
          <a:xfrm flipH="1" rot="10800000">
            <a:off x="-4189" y="714372"/>
            <a:ext cx="1588529" cy="507300"/>
          </a:xfrm>
          <a:custGeom>
            <a:rect b="b" l="l" r="r" t="t"/>
            <a:pathLst>
              <a:path extrusionOk="0" h="10000" w="9248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1"/>
          <p:cNvSpPr txBox="1"/>
          <p:nvPr>
            <p:ph idx="1" type="body"/>
          </p:nvPr>
        </p:nvSpPr>
        <p:spPr>
          <a:xfrm>
            <a:off x="2589212" y="2133600"/>
            <a:ext cx="8915400" cy="3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188" lvl="0" marL="609584" rtl="0" algn="l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Char char="🠶"/>
            </a:pPr>
            <a:r>
              <a:rPr lang="en-US"/>
              <a:t>A random forest regressor trained on the life expectancy dataset provided via Kaggle</a:t>
            </a:r>
            <a:endParaRPr/>
          </a:p>
          <a:p>
            <a:pPr indent="-423322" lvl="2" marL="1828754" rtl="0" algn="l">
              <a:spcBef>
                <a:spcPts val="1000"/>
              </a:spcBef>
              <a:spcAft>
                <a:spcPts val="0"/>
              </a:spcAft>
              <a:buSzPts val="1400"/>
              <a:buFont typeface="Noto Sans Symbols"/>
              <a:buChar char="🠶"/>
            </a:pPr>
            <a:r>
              <a:rPr lang="en-US"/>
              <a:t>We combine the low bias and high variance trait of decision trees, merge a “forest” of trees to arrive at a more desired outcome.</a:t>
            </a:r>
            <a:endParaRPr/>
          </a:p>
          <a:p>
            <a:pPr indent="-423322" lvl="2" marL="1828754" rtl="0" algn="l">
              <a:spcBef>
                <a:spcPts val="1000"/>
              </a:spcBef>
              <a:spcAft>
                <a:spcPts val="0"/>
              </a:spcAft>
              <a:buSzPts val="1400"/>
              <a:buFont typeface="Noto Sans Symbols"/>
              <a:buChar char="🠶"/>
            </a:pPr>
            <a:r>
              <a:rPr lang="en-US"/>
              <a:t>Through visualizing each individual decision tree, we can somewhat reason why the model decided on the decision that was outputted.</a:t>
            </a:r>
            <a:endParaRPr/>
          </a:p>
          <a:p>
            <a:pPr indent="-457188" lvl="0" marL="609584" rtl="0" algn="l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Char char="🠶"/>
            </a:pPr>
            <a:r>
              <a:rPr lang="en-US"/>
              <a:t>Elevate each individual parameter by a percentage and seeing how much that would impact the life expectancy prediction outcome.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22"/>
          <p:cNvGrpSpPr/>
          <p:nvPr/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266" name="Google Shape;266;p22"/>
            <p:cNvSpPr/>
            <p:nvPr/>
          </p:nvSpPr>
          <p:spPr>
            <a:xfrm>
              <a:off x="2487613" y="2284413"/>
              <a:ext cx="85725" cy="533400"/>
            </a:xfrm>
            <a:custGeom>
              <a:rect b="b" l="l" r="r" t="t"/>
              <a:pathLst>
                <a:path extrusionOk="0" h="136" w="22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2597151" y="2779713"/>
              <a:ext cx="550863" cy="1978025"/>
            </a:xfrm>
            <a:custGeom>
              <a:rect b="b" l="l" r="r" t="t"/>
              <a:pathLst>
                <a:path extrusionOk="0" h="504" w="14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3175001" y="4730750"/>
              <a:ext cx="519113" cy="1209675"/>
            </a:xfrm>
            <a:custGeom>
              <a:rect b="b" l="l" r="r" t="t"/>
              <a:pathLst>
                <a:path extrusionOk="0" h="308" w="132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3305176" y="5630863"/>
              <a:ext cx="146050" cy="309563"/>
            </a:xfrm>
            <a:custGeom>
              <a:rect b="b" l="l" r="r" t="t"/>
              <a:pathLst>
                <a:path extrusionOk="0" h="79" w="37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2573338" y="2817813"/>
              <a:ext cx="700088" cy="2835275"/>
            </a:xfrm>
            <a:custGeom>
              <a:rect b="b" l="l" r="r" t="t"/>
              <a:pathLst>
                <a:path extrusionOk="0" h="722" w="178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2506663" y="285750"/>
              <a:ext cx="90488" cy="2493963"/>
            </a:xfrm>
            <a:custGeom>
              <a:rect b="b" l="l" r="r" t="t"/>
              <a:pathLst>
                <a:path extrusionOk="0" h="635" w="23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2554288" y="2598738"/>
              <a:ext cx="66675" cy="420688"/>
            </a:xfrm>
            <a:custGeom>
              <a:rect b="b" l="l" r="r" t="t"/>
              <a:pathLst>
                <a:path extrusionOk="0" h="107" w="1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3143251" y="4757738"/>
              <a:ext cx="161925" cy="873125"/>
            </a:xfrm>
            <a:custGeom>
              <a:rect b="b" l="l" r="r" t="t"/>
              <a:pathLst>
                <a:path extrusionOk="0" h="222" w="41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>
              <a:off x="3148013" y="1282700"/>
              <a:ext cx="1768475" cy="3448050"/>
            </a:xfrm>
            <a:custGeom>
              <a:rect b="b" l="l" r="r" t="t"/>
              <a:pathLst>
                <a:path extrusionOk="0" h="878" w="45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3273426" y="5653088"/>
              <a:ext cx="138113" cy="287338"/>
            </a:xfrm>
            <a:custGeom>
              <a:rect b="b" l="l" r="r" t="t"/>
              <a:pathLst>
                <a:path extrusionOk="0" h="73" w="35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3143251" y="4656138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3211513" y="5410200"/>
              <a:ext cx="203200" cy="530225"/>
            </a:xfrm>
            <a:custGeom>
              <a:rect b="b" l="l" r="r" t="t"/>
              <a:pathLst>
                <a:path extrusionOk="0" h="135" w="52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22"/>
          <p:cNvGrpSpPr/>
          <p:nvPr/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79" name="Google Shape;279;p22"/>
            <p:cNvSpPr/>
            <p:nvPr/>
          </p:nvSpPr>
          <p:spPr>
            <a:xfrm>
              <a:off x="6627813" y="194833"/>
              <a:ext cx="409575" cy="3646488"/>
            </a:xfrm>
            <a:custGeom>
              <a:rect b="b" l="l" r="r" t="t"/>
              <a:pathLst>
                <a:path extrusionOk="0" h="920" w="103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7061201" y="3771900"/>
              <a:ext cx="350838" cy="1309688"/>
            </a:xfrm>
            <a:custGeom>
              <a:rect b="b" l="l" r="r" t="t"/>
              <a:pathLst>
                <a:path extrusionOk="0" h="330" w="88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7439026" y="5053013"/>
              <a:ext cx="357188" cy="820738"/>
            </a:xfrm>
            <a:custGeom>
              <a:rect b="b" l="l" r="r" t="t"/>
              <a:pathLst>
                <a:path extrusionOk="0" h="207" w="9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7037388" y="3811588"/>
              <a:ext cx="457200" cy="1852613"/>
            </a:xfrm>
            <a:custGeom>
              <a:rect b="b" l="l" r="r" t="t"/>
              <a:pathLst>
                <a:path extrusionOk="0" h="467" w="115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>
              <a:off x="6992938" y="1263650"/>
              <a:ext cx="144463" cy="2508250"/>
            </a:xfrm>
            <a:custGeom>
              <a:rect b="b" l="l" r="r" t="t"/>
              <a:pathLst>
                <a:path extrusionOk="0" h="633" w="36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7526338" y="5640388"/>
              <a:ext cx="111125" cy="233363"/>
            </a:xfrm>
            <a:custGeom>
              <a:rect b="b" l="l" r="r" t="t"/>
              <a:pathLst>
                <a:path extrusionOk="0" h="59" w="28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>
              <a:off x="7021513" y="3598863"/>
              <a:ext cx="68263" cy="423863"/>
            </a:xfrm>
            <a:custGeom>
              <a:rect b="b" l="l" r="r" t="t"/>
              <a:pathLst>
                <a:path extrusionOk="0" h="107" w="1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2"/>
            <p:cNvSpPr/>
            <p:nvPr/>
          </p:nvSpPr>
          <p:spPr>
            <a:xfrm>
              <a:off x="7412038" y="2801938"/>
              <a:ext cx="1168400" cy="2251075"/>
            </a:xfrm>
            <a:custGeom>
              <a:rect b="b" l="l" r="r" t="t"/>
              <a:pathLst>
                <a:path extrusionOk="0" h="568" w="294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7494588" y="5664200"/>
              <a:ext cx="100013" cy="209550"/>
            </a:xfrm>
            <a:custGeom>
              <a:rect b="b" l="l" r="r" t="t"/>
              <a:pathLst>
                <a:path extrusionOk="0" h="53" w="25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7412038" y="5081588"/>
              <a:ext cx="114300" cy="558800"/>
            </a:xfrm>
            <a:custGeom>
              <a:rect b="b" l="l" r="r" t="t"/>
              <a:pathLst>
                <a:path extrusionOk="0" h="141" w="29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7412038" y="4978400"/>
              <a:ext cx="31750" cy="188913"/>
            </a:xfrm>
            <a:custGeom>
              <a:rect b="b" l="l" r="r" t="t"/>
              <a:pathLst>
                <a:path extrusionOk="0" h="48" w="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7439026" y="5434013"/>
              <a:ext cx="174625" cy="439738"/>
            </a:xfrm>
            <a:custGeom>
              <a:rect b="b" l="l" r="r" t="t"/>
              <a:pathLst>
                <a:path extrusionOk="0" h="111" w="44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22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2"/>
          <p:cNvSpPr/>
          <p:nvPr/>
        </p:nvSpPr>
        <p:spPr>
          <a:xfrm>
            <a:off x="0" y="4323810"/>
            <a:ext cx="1744652" cy="778589"/>
          </a:xfrm>
          <a:custGeom>
            <a:rect b="b" l="l" r="r" t="t"/>
            <a:pathLst>
              <a:path extrusionOk="0" h="166" w="372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2"/>
          <p:cNvSpPr/>
          <p:nvPr/>
        </p:nvSpPr>
        <p:spPr>
          <a:xfrm>
            <a:off x="0" y="-786"/>
            <a:ext cx="12192000" cy="6854038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DE6C3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4" name="Google Shape;294;p22"/>
          <p:cNvSpPr/>
          <p:nvPr/>
        </p:nvSpPr>
        <p:spPr>
          <a:xfrm>
            <a:off x="-1" y="0"/>
            <a:ext cx="4639734" cy="6858000"/>
          </a:xfrm>
          <a:prstGeom prst="rect">
            <a:avLst/>
          </a:prstGeom>
          <a:solidFill>
            <a:srgbClr val="3B372A">
              <a:alpha val="8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2"/>
          <p:cNvSpPr txBox="1"/>
          <p:nvPr>
            <p:ph type="title"/>
          </p:nvPr>
        </p:nvSpPr>
        <p:spPr>
          <a:xfrm>
            <a:off x="251663" y="482375"/>
            <a:ext cx="41364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200"/>
              <a:buFont typeface="Century Gothic"/>
              <a:buNone/>
            </a:pPr>
            <a:r>
              <a:rPr lang="en-US" sz="4000">
                <a:solidFill>
                  <a:srgbClr val="FEFFFF"/>
                </a:solidFill>
              </a:rPr>
              <a:t>Random Forest </a:t>
            </a:r>
            <a:endParaRPr/>
          </a:p>
        </p:txBody>
      </p:sp>
      <p:sp>
        <p:nvSpPr>
          <p:cNvPr id="296" name="Google Shape;296;p22"/>
          <p:cNvSpPr/>
          <p:nvPr/>
        </p:nvSpPr>
        <p:spPr>
          <a:xfrm>
            <a:off x="0" y="5033007"/>
            <a:ext cx="5404022" cy="857047"/>
          </a:xfrm>
          <a:custGeom>
            <a:rect b="b" l="l" r="r" t="t"/>
            <a:pathLst>
              <a:path extrusionOk="0" h="163" w="1117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7" name="Google Shape;29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4225" y="361749"/>
            <a:ext cx="6394274" cy="425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3"/>
          <p:cNvSpPr txBox="1"/>
          <p:nvPr>
            <p:ph type="title"/>
          </p:nvPr>
        </p:nvSpPr>
        <p:spPr>
          <a:xfrm>
            <a:off x="415600" y="421233"/>
            <a:ext cx="11360700" cy="110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Random Forest regression advantage:</a:t>
            </a:r>
            <a:endParaRPr/>
          </a:p>
        </p:txBody>
      </p:sp>
      <p:sp>
        <p:nvSpPr>
          <p:cNvPr id="304" name="Google Shape;304;p23"/>
          <p:cNvSpPr txBox="1"/>
          <p:nvPr>
            <p:ph idx="1" type="body"/>
          </p:nvPr>
        </p:nvSpPr>
        <p:spPr>
          <a:xfrm>
            <a:off x="415600" y="1633633"/>
            <a:ext cx="11360700" cy="44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2A2B2E"/>
                </a:solidFill>
                <a:highlight>
                  <a:srgbClr val="FCFDFE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1.prefer for nonlinear or complex relationships between elements and labels.</a:t>
            </a:r>
            <a:endParaRPr sz="2700">
              <a:solidFill>
                <a:srgbClr val="2A2B2E"/>
              </a:solidFill>
              <a:highlight>
                <a:srgbClr val="FCFDFE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2A2B2E"/>
              </a:solidFill>
              <a:highlight>
                <a:srgbClr val="FCFDFE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2A2B2E"/>
                </a:solidFill>
                <a:highlight>
                  <a:srgbClr val="FCFDFE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2.It is not sensitive to the noise of training concentration </a:t>
            </a:r>
            <a:endParaRPr sz="1200">
              <a:solidFill>
                <a:srgbClr val="2A2B2E"/>
              </a:solidFill>
              <a:highlight>
                <a:srgbClr val="FCFDFE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 txBox="1"/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Decision Tree</a:t>
            </a:r>
            <a:endParaRPr/>
          </a:p>
        </p:txBody>
      </p:sp>
      <p:sp>
        <p:nvSpPr>
          <p:cNvPr id="311" name="Google Shape;311;p24"/>
          <p:cNvSpPr txBox="1"/>
          <p:nvPr>
            <p:ph idx="1" type="body"/>
          </p:nvPr>
        </p:nvSpPr>
        <p:spPr>
          <a:xfrm rot="5400000">
            <a:off x="3084450" y="-85425"/>
            <a:ext cx="4098300" cy="8044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4975" y="2201125"/>
            <a:ext cx="5459750" cy="37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5"/>
          <p:cNvSpPr/>
          <p:nvPr/>
        </p:nvSpPr>
        <p:spPr>
          <a:xfrm>
            <a:off x="1" y="0"/>
            <a:ext cx="4654295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25"/>
          <p:cNvSpPr txBox="1"/>
          <p:nvPr>
            <p:ph type="title"/>
          </p:nvPr>
        </p:nvSpPr>
        <p:spPr>
          <a:xfrm>
            <a:off x="1433889" y="1059872"/>
            <a:ext cx="3012216" cy="48513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Processing Data</a:t>
            </a:r>
            <a:endParaRPr/>
          </a:p>
        </p:txBody>
      </p:sp>
      <p:sp>
        <p:nvSpPr>
          <p:cNvPr id="319" name="Google Shape;319;p25"/>
          <p:cNvSpPr/>
          <p:nvPr/>
        </p:nvSpPr>
        <p:spPr>
          <a:xfrm flipH="1" rot="10800000">
            <a:off x="-159" y="1149203"/>
            <a:ext cx="1098194" cy="514066"/>
          </a:xfrm>
          <a:custGeom>
            <a:rect b="b" l="l" r="r" t="t"/>
            <a:pathLst>
              <a:path extrusionOk="0" h="10168" w="6883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778" y="653500"/>
            <a:ext cx="7736577" cy="454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"/>
          <p:cNvSpPr txBox="1"/>
          <p:nvPr>
            <p:ph type="title"/>
          </p:nvPr>
        </p:nvSpPr>
        <p:spPr>
          <a:xfrm>
            <a:off x="1805449" y="4523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Century Gothic"/>
              <a:buNone/>
            </a:pPr>
            <a:r>
              <a:rPr lang="en-US"/>
              <a:t>create a map to store the data, set country as key, and related data as value</a:t>
            </a:r>
            <a:endParaRPr/>
          </a:p>
        </p:txBody>
      </p:sp>
      <p:sp>
        <p:nvSpPr>
          <p:cNvPr id="326" name="Google Shape;326;p26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429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27" name="Google Shape;3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5447" y="1647400"/>
            <a:ext cx="8211402" cy="512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7"/>
          <p:cNvSpPr txBox="1"/>
          <p:nvPr>
            <p:ph type="title"/>
          </p:nvPr>
        </p:nvSpPr>
        <p:spPr>
          <a:xfrm>
            <a:off x="2592924" y="624110"/>
            <a:ext cx="8911800" cy="128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delete the exception data, we find there are two countries with only one row </a:t>
            </a:r>
            <a:endParaRPr/>
          </a:p>
        </p:txBody>
      </p:sp>
      <p:sp>
        <p:nvSpPr>
          <p:cNvPr id="334" name="Google Shape;334;p27"/>
          <p:cNvSpPr txBox="1"/>
          <p:nvPr>
            <p:ph idx="1" type="body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5" name="Google Shape;3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700" y="2673825"/>
            <a:ext cx="11404551" cy="236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丝状">
  <a:themeElements>
    <a:clrScheme name="丝状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